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aleway"/>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60b09e2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60b09e2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60b09e28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60b09e28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60b09e28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60b09e28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60b09e28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60b09e28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60b09e28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60b09e28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60b09e28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60b09e28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60b09e28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60b09e28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60b09e28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60b09e28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60b09e2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60b09e2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60b09e28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60b09e28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60b09e28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60b09e28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60b09e2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60b09e2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60b09e28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60b09e28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60b09e28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60b09e28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60b09e28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60b09e28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60b09e28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60b09e28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60b09e28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60b09e28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60b09e28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60b09e28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60b09e28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60b09e28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60b09e28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60b09e28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60b09e28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60b09e28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60b09e28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60b09e28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60b09e28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60b09e28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60b09e288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60b09e288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60b09e28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60b09e28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60b09e28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60b09e28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60b09e28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60b09e28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60b09e288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60b09e288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60b09e288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60b09e288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60b09e28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60b09e28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60b09e28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60b09e28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60b09e28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60b09e28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60b09e28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60b09e28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60b09e288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60b09e28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60b09e2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60b09e2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60b09e28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60b09e28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60b09e28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60b09e2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60b09e28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60b09e28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60b09e28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60b09e2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3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gi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gif"/><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gif"/><Relationship Id="rId4" Type="http://schemas.openxmlformats.org/officeDocument/2006/relationships/image" Target="../media/image3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gif"/><Relationship Id="rId4" Type="http://schemas.openxmlformats.org/officeDocument/2006/relationships/image" Target="../media/image33.gif"/><Relationship Id="rId5" Type="http://schemas.openxmlformats.org/officeDocument/2006/relationships/image" Target="../media/image3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Capstone</a:t>
            </a:r>
            <a:endParaRPr/>
          </a:p>
          <a:p>
            <a:pPr indent="0" lvl="0" marL="0" rtl="0" algn="l">
              <a:spcBef>
                <a:spcPts val="0"/>
              </a:spcBef>
              <a:spcAft>
                <a:spcPts val="0"/>
              </a:spcAft>
              <a:buNone/>
            </a:pPr>
            <a:r>
              <a:rPr lang="en"/>
              <a:t>Happiness Plus 1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game by Jeff Redmond</a:t>
            </a:r>
            <a:endParaRPr sz="1800"/>
          </a:p>
          <a:p>
            <a:pPr indent="0" lvl="0" marL="0" rtl="0" algn="l">
              <a:lnSpc>
                <a:spcPct val="115000"/>
              </a:lnSpc>
              <a:spcBef>
                <a:spcPts val="0"/>
              </a:spcBef>
              <a:spcAft>
                <a:spcPts val="0"/>
              </a:spcAft>
              <a:buNone/>
            </a:pPr>
            <a:r>
              <a:rPr lang="en" sz="1000">
                <a:solidFill>
                  <a:srgbClr val="CCCCCC"/>
                </a:solidFill>
              </a:rPr>
              <a:t> </a:t>
            </a:r>
            <a:endParaRPr sz="1000">
              <a:solidFill>
                <a:srgbClr val="CCCCCC"/>
              </a:solidFill>
            </a:endParaRPr>
          </a:p>
          <a:p>
            <a:pPr indent="0" lvl="0" marL="0" rtl="0" algn="l">
              <a:lnSpc>
                <a:spcPct val="115000"/>
              </a:lnSpc>
              <a:spcBef>
                <a:spcPts val="1600"/>
              </a:spcBef>
              <a:spcAft>
                <a:spcPts val="0"/>
              </a:spcAft>
              <a:buNone/>
            </a:pPr>
            <a:r>
              <a:t/>
            </a:r>
            <a:endParaRPr sz="1000">
              <a:solidFill>
                <a:srgbClr val="CCCCCC"/>
              </a:solidFill>
            </a:endParaRPr>
          </a:p>
          <a:p>
            <a:pPr indent="0" lvl="0" marL="0" rtl="0" algn="l">
              <a:lnSpc>
                <a:spcPct val="115000"/>
              </a:lnSpc>
              <a:spcBef>
                <a:spcPts val="1600"/>
              </a:spcBef>
              <a:spcAft>
                <a:spcPts val="0"/>
              </a:spcAft>
              <a:buNone/>
            </a:pPr>
            <a:r>
              <a:t/>
            </a:r>
            <a:endParaRPr sz="1000">
              <a:solidFill>
                <a:srgbClr val="CCCCCC"/>
              </a:solidFill>
            </a:endParaRPr>
          </a:p>
          <a:p>
            <a:pPr indent="0" lvl="0" marL="0" rtl="0" algn="l">
              <a:lnSpc>
                <a:spcPct val="115000"/>
              </a:lnSpc>
              <a:spcBef>
                <a:spcPts val="1600"/>
              </a:spcBef>
              <a:spcAft>
                <a:spcPts val="1600"/>
              </a:spcAft>
              <a:buNone/>
            </a:pPr>
            <a:r>
              <a:rPr lang="en" sz="1000">
                <a:solidFill>
                  <a:srgbClr val="CCCCCC"/>
                </a:solidFill>
              </a:rPr>
              <a:t>https://github.com/jeffredmond/Ense400</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50" name="Google Shape;150;p22"/>
          <p:cNvSpPr txBox="1"/>
          <p:nvPr>
            <p:ph idx="1" type="body"/>
          </p:nvPr>
        </p:nvSpPr>
        <p:spPr>
          <a:xfrm>
            <a:off x="729450" y="1812550"/>
            <a:ext cx="7688700" cy="25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Fall semesters was spent:</a:t>
            </a:r>
            <a:endParaRPr/>
          </a:p>
          <a:p>
            <a:pPr indent="0" lvl="0" marL="0" rtl="0" algn="l">
              <a:spcBef>
                <a:spcPts val="1600"/>
              </a:spcBef>
              <a:spcAft>
                <a:spcPts val="1600"/>
              </a:spcAft>
              <a:buNone/>
            </a:pPr>
            <a:r>
              <a:t/>
            </a:r>
            <a:endParaRPr/>
          </a:p>
        </p:txBody>
      </p:sp>
      <p:pic>
        <p:nvPicPr>
          <p:cNvPr id="151" name="Google Shape;151;p22"/>
          <p:cNvPicPr preferRelativeResize="0"/>
          <p:nvPr/>
        </p:nvPicPr>
        <p:blipFill>
          <a:blip r:embed="rId3">
            <a:alphaModFix/>
          </a:blip>
          <a:stretch>
            <a:fillRect/>
          </a:stretch>
        </p:blipFill>
        <p:spPr>
          <a:xfrm>
            <a:off x="3957825" y="2126775"/>
            <a:ext cx="2416901" cy="2929925"/>
          </a:xfrm>
          <a:prstGeom prst="rect">
            <a:avLst/>
          </a:prstGeom>
          <a:noFill/>
          <a:ln cap="flat" cmpd="sng" w="25400">
            <a:solidFill>
              <a:srgbClr val="000000"/>
            </a:solidFill>
            <a:prstDash val="solid"/>
            <a:miter lim="8000"/>
            <a:headEnd len="sm" w="sm" type="none"/>
            <a:tailEnd len="sm" w="sm" type="none"/>
          </a:ln>
        </p:spPr>
      </p:pic>
      <p:pic>
        <p:nvPicPr>
          <p:cNvPr id="152" name="Google Shape;152;p22"/>
          <p:cNvPicPr preferRelativeResize="0"/>
          <p:nvPr/>
        </p:nvPicPr>
        <p:blipFill>
          <a:blip r:embed="rId4">
            <a:alphaModFix/>
          </a:blip>
          <a:stretch>
            <a:fillRect/>
          </a:stretch>
        </p:blipFill>
        <p:spPr>
          <a:xfrm>
            <a:off x="6852775" y="2126763"/>
            <a:ext cx="1987751" cy="2929950"/>
          </a:xfrm>
          <a:prstGeom prst="rect">
            <a:avLst/>
          </a:prstGeom>
          <a:noFill/>
          <a:ln cap="flat" cmpd="sng" w="25400">
            <a:solidFill>
              <a:srgbClr val="000000"/>
            </a:solidFill>
            <a:prstDash val="solid"/>
            <a:miter lim="8000"/>
            <a:headEnd len="sm" w="sm" type="none"/>
            <a:tailEnd len="sm" w="sm" type="none"/>
          </a:ln>
        </p:spPr>
      </p:pic>
      <p:pic>
        <p:nvPicPr>
          <p:cNvPr id="153" name="Google Shape;153;p22"/>
          <p:cNvPicPr preferRelativeResize="0"/>
          <p:nvPr/>
        </p:nvPicPr>
        <p:blipFill>
          <a:blip r:embed="rId5">
            <a:alphaModFix/>
          </a:blip>
          <a:stretch>
            <a:fillRect/>
          </a:stretch>
        </p:blipFill>
        <p:spPr>
          <a:xfrm>
            <a:off x="498525" y="2126774"/>
            <a:ext cx="2981250" cy="1119475"/>
          </a:xfrm>
          <a:prstGeom prst="rect">
            <a:avLst/>
          </a:prstGeom>
          <a:noFill/>
          <a:ln cap="flat" cmpd="sng" w="9525">
            <a:solidFill>
              <a:srgbClr val="000000"/>
            </a:solidFill>
            <a:prstDash val="solid"/>
            <a:round/>
            <a:headEnd len="sm" w="sm" type="none"/>
            <a:tailEnd len="sm" w="sm" type="none"/>
          </a:ln>
        </p:spPr>
      </p:pic>
      <p:pic>
        <p:nvPicPr>
          <p:cNvPr id="154" name="Google Shape;154;p22"/>
          <p:cNvPicPr preferRelativeResize="0"/>
          <p:nvPr/>
        </p:nvPicPr>
        <p:blipFill>
          <a:blip r:embed="rId6">
            <a:alphaModFix/>
          </a:blip>
          <a:stretch>
            <a:fillRect/>
          </a:stretch>
        </p:blipFill>
        <p:spPr>
          <a:xfrm>
            <a:off x="498525" y="3519175"/>
            <a:ext cx="3264685" cy="10592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60" name="Google Shape;160;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1"/>
              </a:buClr>
              <a:buSzPts val="1800"/>
              <a:buFont typeface="Lato"/>
              <a:buChar char="●"/>
            </a:pPr>
            <a:r>
              <a:rPr lang="en" sz="1800"/>
              <a:t>Created a list of Requirements for the game.</a:t>
            </a:r>
            <a:endParaRPr sz="1800"/>
          </a:p>
          <a:p>
            <a:pPr indent="-342900" lvl="0" marL="457200" marR="0" rtl="0" algn="l">
              <a:lnSpc>
                <a:spcPct val="115000"/>
              </a:lnSpc>
              <a:spcBef>
                <a:spcPts val="0"/>
              </a:spcBef>
              <a:spcAft>
                <a:spcPts val="0"/>
              </a:spcAft>
              <a:buSzPts val="1800"/>
              <a:buChar char="●"/>
            </a:pPr>
            <a:r>
              <a:rPr lang="en" sz="1800"/>
              <a:t>Standard game Requirements</a:t>
            </a:r>
            <a:endParaRPr sz="1800"/>
          </a:p>
          <a:p>
            <a:pPr indent="-317500" lvl="1" marL="914400" marR="0" rtl="0" algn="l">
              <a:lnSpc>
                <a:spcPct val="115000"/>
              </a:lnSpc>
              <a:spcBef>
                <a:spcPts val="0"/>
              </a:spcBef>
              <a:spcAft>
                <a:spcPts val="0"/>
              </a:spcAft>
              <a:buClr>
                <a:schemeClr val="accent1"/>
              </a:buClr>
              <a:buSzPts val="1400"/>
              <a:buFont typeface="Lato"/>
              <a:buChar char="○"/>
            </a:pPr>
            <a:r>
              <a:rPr lang="en" sz="1400"/>
              <a:t>Needed the ability to move the character around a map 		</a:t>
            </a:r>
            <a:endParaRPr sz="1400"/>
          </a:p>
          <a:p>
            <a:pPr indent="-317500" lvl="1" marL="914400" marR="0" rtl="0" algn="l">
              <a:lnSpc>
                <a:spcPct val="115000"/>
              </a:lnSpc>
              <a:spcBef>
                <a:spcPts val="0"/>
              </a:spcBef>
              <a:spcAft>
                <a:spcPts val="0"/>
              </a:spcAft>
              <a:buClr>
                <a:schemeClr val="accent1"/>
              </a:buClr>
              <a:buSzPts val="1400"/>
              <a:buFont typeface="Lato"/>
              <a:buChar char="○"/>
            </a:pPr>
            <a:r>
              <a:rPr lang="en" sz="1400"/>
              <a:t>Ability to interact with items in a map </a:t>
            </a:r>
            <a:endParaRPr sz="1400"/>
          </a:p>
          <a:p>
            <a:pPr indent="-317500" lvl="1" marL="914400" marR="0" rtl="0" algn="l">
              <a:lnSpc>
                <a:spcPct val="115000"/>
              </a:lnSpc>
              <a:spcBef>
                <a:spcPts val="0"/>
              </a:spcBef>
              <a:spcAft>
                <a:spcPts val="0"/>
              </a:spcAft>
              <a:buSzPts val="1400"/>
              <a:buChar char="○"/>
            </a:pPr>
            <a:r>
              <a:rPr lang="en" sz="1400"/>
              <a:t>Save and loading functionality </a:t>
            </a:r>
            <a:endParaRPr sz="1400"/>
          </a:p>
          <a:p>
            <a:pPr indent="-317500" lvl="1" marL="914400" marR="0" rtl="0" algn="l">
              <a:lnSpc>
                <a:spcPct val="115000"/>
              </a:lnSpc>
              <a:spcBef>
                <a:spcPts val="0"/>
              </a:spcBef>
              <a:spcAft>
                <a:spcPts val="0"/>
              </a:spcAft>
              <a:buSzPts val="1400"/>
              <a:buChar char="○"/>
            </a:pPr>
            <a:r>
              <a:rPr lang="en" sz="1400"/>
              <a:t>Cutscenes</a:t>
            </a:r>
            <a:endParaRPr sz="1400"/>
          </a:p>
          <a:p>
            <a:pPr indent="-317500" lvl="1" marL="914400" marR="0" rtl="0" algn="l">
              <a:lnSpc>
                <a:spcPct val="115000"/>
              </a:lnSpc>
              <a:spcBef>
                <a:spcPts val="0"/>
              </a:spcBef>
              <a:spcAft>
                <a:spcPts val="0"/>
              </a:spcAft>
              <a:buSzPts val="1400"/>
              <a:buChar char="○"/>
            </a:pPr>
            <a:r>
              <a:rPr lang="en" sz="1400"/>
              <a:t>Audio (sound effects, music)</a:t>
            </a:r>
            <a:endParaRPr sz="1400"/>
          </a:p>
          <a:p>
            <a:pPr indent="-317500" lvl="1" marL="914400" marR="0" rtl="0" algn="l">
              <a:lnSpc>
                <a:spcPct val="115000"/>
              </a:lnSpc>
              <a:spcBef>
                <a:spcPts val="0"/>
              </a:spcBef>
              <a:spcAft>
                <a:spcPts val="0"/>
              </a:spcAft>
              <a:buSzPts val="1400"/>
              <a:buChar char="○"/>
            </a:pPr>
            <a:r>
              <a:rPr lang="en" sz="1400"/>
              <a:t>Interactions with NPC</a:t>
            </a:r>
            <a:endParaRPr sz="1400"/>
          </a:p>
          <a:p>
            <a:pPr indent="-317500" lvl="1" marL="914400" marR="0" rtl="0" algn="l">
              <a:lnSpc>
                <a:spcPct val="115000"/>
              </a:lnSpc>
              <a:spcBef>
                <a:spcPts val="0"/>
              </a:spcBef>
              <a:spcAft>
                <a:spcPts val="0"/>
              </a:spcAft>
              <a:buSzPts val="1400"/>
              <a:buChar char="○"/>
            </a:pPr>
            <a:r>
              <a:rPr lang="en" sz="1400"/>
              <a:t>Menu and start screen</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66" name="Google Shape;166;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t>More specialized  game Requirements</a:t>
            </a:r>
            <a:endParaRPr sz="1800"/>
          </a:p>
          <a:p>
            <a:pPr indent="-317500" lvl="1" marL="914400" marR="0" rtl="0" algn="l">
              <a:lnSpc>
                <a:spcPct val="115000"/>
              </a:lnSpc>
              <a:spcBef>
                <a:spcPts val="0"/>
              </a:spcBef>
              <a:spcAft>
                <a:spcPts val="0"/>
              </a:spcAft>
              <a:buClr>
                <a:schemeClr val="accent1"/>
              </a:buClr>
              <a:buSzPts val="1400"/>
              <a:buFont typeface="Lato"/>
              <a:buChar char="○"/>
            </a:pPr>
            <a:r>
              <a:rPr lang="en" sz="1400"/>
              <a:t>The ability to craft items together</a:t>
            </a:r>
            <a:endParaRPr sz="1400"/>
          </a:p>
          <a:p>
            <a:pPr indent="-317500" lvl="1" marL="914400" marR="0" rtl="0" algn="l">
              <a:lnSpc>
                <a:spcPct val="115000"/>
              </a:lnSpc>
              <a:spcBef>
                <a:spcPts val="0"/>
              </a:spcBef>
              <a:spcAft>
                <a:spcPts val="0"/>
              </a:spcAft>
              <a:buSzPts val="1400"/>
              <a:buChar char="○"/>
            </a:pPr>
            <a:r>
              <a:rPr lang="en" sz="1400"/>
              <a:t>The ability to use normal items and crafted items to solve puzzles </a:t>
            </a:r>
            <a:endParaRPr sz="1400"/>
          </a:p>
          <a:p>
            <a:pPr indent="-317500" lvl="1" marL="914400" marR="0" rtl="0" algn="l">
              <a:lnSpc>
                <a:spcPct val="115000"/>
              </a:lnSpc>
              <a:spcBef>
                <a:spcPts val="0"/>
              </a:spcBef>
              <a:spcAft>
                <a:spcPts val="0"/>
              </a:spcAft>
              <a:buSzPts val="1400"/>
              <a:buChar char="○"/>
            </a:pPr>
            <a:r>
              <a:rPr lang="en" sz="1400"/>
              <a:t>A finished product that would have 9 levels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72" name="Google Shape;172;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Started working with GameMaker studio 2. </a:t>
            </a:r>
            <a:endParaRPr sz="1800"/>
          </a:p>
          <a:p>
            <a:pPr indent="-317500" lvl="1" marL="914400" marR="0" rtl="0" algn="l">
              <a:lnSpc>
                <a:spcPct val="115000"/>
              </a:lnSpc>
              <a:spcBef>
                <a:spcPts val="0"/>
              </a:spcBef>
              <a:spcAft>
                <a:spcPts val="0"/>
              </a:spcAft>
              <a:buClr>
                <a:schemeClr val="accent1"/>
              </a:buClr>
              <a:buSzPts val="1400"/>
              <a:buFont typeface="Lato"/>
              <a:buChar char="○"/>
            </a:pPr>
            <a:r>
              <a:rPr lang="en" sz="1400"/>
              <a:t>Created a test room to start building the important objects </a:t>
            </a:r>
            <a:endParaRPr sz="1400"/>
          </a:p>
          <a:p>
            <a:pPr indent="-317500" lvl="2" marL="1371600" marR="0" rtl="0" algn="l">
              <a:lnSpc>
                <a:spcPct val="115000"/>
              </a:lnSpc>
              <a:spcBef>
                <a:spcPts val="0"/>
              </a:spcBef>
              <a:spcAft>
                <a:spcPts val="0"/>
              </a:spcAft>
              <a:buSzPts val="1400"/>
              <a:buChar char="■"/>
            </a:pPr>
            <a:r>
              <a:rPr lang="en" sz="1400"/>
              <a:t>Player</a:t>
            </a:r>
            <a:endParaRPr sz="1400"/>
          </a:p>
          <a:p>
            <a:pPr indent="-317500" lvl="2" marL="1371600" marR="0" rtl="0" algn="l">
              <a:lnSpc>
                <a:spcPct val="115000"/>
              </a:lnSpc>
              <a:spcBef>
                <a:spcPts val="0"/>
              </a:spcBef>
              <a:spcAft>
                <a:spcPts val="0"/>
              </a:spcAft>
              <a:buSzPts val="1400"/>
              <a:buChar char="■"/>
            </a:pPr>
            <a:r>
              <a:rPr lang="en" sz="1400"/>
              <a:t>Inventory</a:t>
            </a:r>
            <a:endParaRPr sz="1400"/>
          </a:p>
          <a:p>
            <a:pPr indent="-317500" lvl="2" marL="1371600" marR="0" rtl="0" algn="l">
              <a:lnSpc>
                <a:spcPct val="115000"/>
              </a:lnSpc>
              <a:spcBef>
                <a:spcPts val="0"/>
              </a:spcBef>
              <a:spcAft>
                <a:spcPts val="0"/>
              </a:spcAft>
              <a:buSzPts val="1400"/>
              <a:buChar char="■"/>
            </a:pPr>
            <a:r>
              <a:rPr lang="en" sz="1400"/>
              <a:t>NPCs</a:t>
            </a:r>
            <a:endParaRPr sz="1400"/>
          </a:p>
          <a:p>
            <a:pPr indent="-317500" lvl="2" marL="1371600" marR="0" rtl="0" algn="l">
              <a:lnSpc>
                <a:spcPct val="115000"/>
              </a:lnSpc>
              <a:spcBef>
                <a:spcPts val="0"/>
              </a:spcBef>
              <a:spcAft>
                <a:spcPts val="0"/>
              </a:spcAft>
              <a:buSzPts val="1400"/>
              <a:buChar char="■"/>
            </a:pPr>
            <a:r>
              <a:rPr lang="en" sz="1400"/>
              <a:t>Pause menu</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7650" y="1118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78" name="Google Shape;178;p26"/>
          <p:cNvSpPr txBox="1"/>
          <p:nvPr>
            <p:ph idx="1" type="body"/>
          </p:nvPr>
        </p:nvSpPr>
        <p:spPr>
          <a:xfrm>
            <a:off x="729450" y="1653600"/>
            <a:ext cx="7688700" cy="2686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800"/>
              <a:t>Winter semesters was spent:</a:t>
            </a:r>
            <a:endParaRPr sz="1800"/>
          </a:p>
          <a:p>
            <a:pPr indent="-342900" lvl="0" marL="457200" rtl="0" algn="l">
              <a:lnSpc>
                <a:spcPct val="114000"/>
              </a:lnSpc>
              <a:spcBef>
                <a:spcPts val="0"/>
              </a:spcBef>
              <a:spcAft>
                <a:spcPts val="0"/>
              </a:spcAft>
              <a:buSzPts val="1800"/>
              <a:buChar char="●"/>
            </a:pPr>
            <a:r>
              <a:rPr lang="en" sz="1800"/>
              <a:t>Created player walking animations and had a system to build new characters easily</a:t>
            </a:r>
            <a:endParaRPr sz="1800"/>
          </a:p>
          <a:p>
            <a:pPr indent="-342900" lvl="0" marL="457200" rtl="0" algn="l">
              <a:lnSpc>
                <a:spcPct val="114000"/>
              </a:lnSpc>
              <a:spcBef>
                <a:spcPts val="0"/>
              </a:spcBef>
              <a:spcAft>
                <a:spcPts val="0"/>
              </a:spcAft>
              <a:buSzPts val="1800"/>
              <a:buChar char="●"/>
            </a:pPr>
            <a:r>
              <a:rPr lang="en" sz="1800"/>
              <a:t>Created an object that would create and control cutscenes</a:t>
            </a:r>
            <a:endParaRPr sz="1800"/>
          </a:p>
          <a:p>
            <a:pPr indent="-342900" lvl="0" marL="457200" rtl="0" algn="l">
              <a:lnSpc>
                <a:spcPct val="114000"/>
              </a:lnSpc>
              <a:spcBef>
                <a:spcPts val="0"/>
              </a:spcBef>
              <a:spcAft>
                <a:spcPts val="0"/>
              </a:spcAft>
              <a:buSzPts val="1800"/>
              <a:buChar char="●"/>
            </a:pPr>
            <a:r>
              <a:rPr lang="en" sz="1800"/>
              <a:t>Added save and load functionality </a:t>
            </a:r>
            <a:endParaRPr sz="1800"/>
          </a:p>
          <a:p>
            <a:pPr indent="-342900" lvl="0" marL="457200" rtl="0" algn="l">
              <a:lnSpc>
                <a:spcPct val="114000"/>
              </a:lnSpc>
              <a:spcBef>
                <a:spcPts val="0"/>
              </a:spcBef>
              <a:spcAft>
                <a:spcPts val="0"/>
              </a:spcAft>
              <a:buSzPts val="1800"/>
              <a:buChar char="●"/>
            </a:pPr>
            <a:r>
              <a:rPr lang="en" sz="1800"/>
              <a:t>Added room transfer objects</a:t>
            </a:r>
            <a:endParaRPr sz="1800"/>
          </a:p>
          <a:p>
            <a:pPr indent="0" lvl="0" marL="457200" rtl="0" algn="l">
              <a:lnSpc>
                <a:spcPct val="114000"/>
              </a:lnSpc>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727650" y="1118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84" name="Google Shape;184;p27"/>
          <p:cNvSpPr txBox="1"/>
          <p:nvPr>
            <p:ph idx="1" type="body"/>
          </p:nvPr>
        </p:nvSpPr>
        <p:spPr>
          <a:xfrm>
            <a:off x="729450" y="1653600"/>
            <a:ext cx="7688700" cy="2686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sz="1800"/>
              <a:t>Overhauled the object for talking with NPCs</a:t>
            </a:r>
            <a:endParaRPr sz="1800"/>
          </a:p>
          <a:p>
            <a:pPr indent="-342900" lvl="0" marL="457200" rtl="0" algn="l">
              <a:lnSpc>
                <a:spcPct val="114000"/>
              </a:lnSpc>
              <a:spcBef>
                <a:spcPts val="0"/>
              </a:spcBef>
              <a:spcAft>
                <a:spcPts val="0"/>
              </a:spcAft>
              <a:buSzPts val="1800"/>
              <a:buChar char="●"/>
            </a:pPr>
            <a:r>
              <a:rPr lang="en" sz="1800"/>
              <a:t>Added an object responsible for interacting with puzzle items</a:t>
            </a:r>
            <a:endParaRPr sz="1800"/>
          </a:p>
          <a:p>
            <a:pPr indent="-342900" lvl="0" marL="457200" rtl="0" algn="l">
              <a:lnSpc>
                <a:spcPct val="114000"/>
              </a:lnSpc>
              <a:spcBef>
                <a:spcPts val="0"/>
              </a:spcBef>
              <a:spcAft>
                <a:spcPts val="0"/>
              </a:spcAft>
              <a:buSzPts val="1800"/>
              <a:buChar char="●"/>
            </a:pPr>
            <a:r>
              <a:rPr lang="en" sz="1800"/>
              <a:t>Added an object responsible for scenery that had descriptions</a:t>
            </a:r>
            <a:endParaRPr sz="1800"/>
          </a:p>
          <a:p>
            <a:pPr indent="0" lvl="0" marL="457200" rtl="0" algn="l">
              <a:lnSpc>
                <a:spcPct val="114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727650" y="1118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90" name="Google Shape;190;p28"/>
          <p:cNvSpPr txBox="1"/>
          <p:nvPr>
            <p:ph idx="1" type="body"/>
          </p:nvPr>
        </p:nvSpPr>
        <p:spPr>
          <a:xfrm>
            <a:off x="729450" y="1653600"/>
            <a:ext cx="7688700" cy="26862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sz="1800"/>
              <a:t>Created the first two levels</a:t>
            </a:r>
            <a:endParaRPr sz="1800"/>
          </a:p>
          <a:p>
            <a:pPr indent="-317500" lvl="1" marL="914400" rtl="0" algn="l">
              <a:lnSpc>
                <a:spcPct val="114000"/>
              </a:lnSpc>
              <a:spcBef>
                <a:spcPts val="0"/>
              </a:spcBef>
              <a:spcAft>
                <a:spcPts val="0"/>
              </a:spcAft>
              <a:buSzPts val="1400"/>
              <a:buChar char="○"/>
            </a:pPr>
            <a:r>
              <a:rPr lang="en" sz="1400"/>
              <a:t>Drawing all the backgrounds</a:t>
            </a:r>
            <a:endParaRPr sz="1400"/>
          </a:p>
          <a:p>
            <a:pPr indent="-317500" lvl="1" marL="914400" rtl="0" algn="l">
              <a:lnSpc>
                <a:spcPct val="114000"/>
              </a:lnSpc>
              <a:spcBef>
                <a:spcPts val="0"/>
              </a:spcBef>
              <a:spcAft>
                <a:spcPts val="0"/>
              </a:spcAft>
              <a:buSzPts val="1400"/>
              <a:buChar char="○"/>
            </a:pPr>
            <a:r>
              <a:rPr lang="en" sz="1400"/>
              <a:t>Drawing all the scenery</a:t>
            </a:r>
            <a:endParaRPr sz="1400"/>
          </a:p>
          <a:p>
            <a:pPr indent="-317500" lvl="1" marL="914400" rtl="0" algn="l">
              <a:lnSpc>
                <a:spcPct val="114000"/>
              </a:lnSpc>
              <a:spcBef>
                <a:spcPts val="0"/>
              </a:spcBef>
              <a:spcAft>
                <a:spcPts val="0"/>
              </a:spcAft>
              <a:buSzPts val="1400"/>
              <a:buChar char="○"/>
            </a:pPr>
            <a:r>
              <a:rPr lang="en" sz="1400"/>
              <a:t>Drawing all the puzzle items </a:t>
            </a:r>
            <a:endParaRPr sz="1400"/>
          </a:p>
          <a:p>
            <a:pPr indent="-317500" lvl="1" marL="914400" rtl="0" algn="l">
              <a:lnSpc>
                <a:spcPct val="114000"/>
              </a:lnSpc>
              <a:spcBef>
                <a:spcPts val="0"/>
              </a:spcBef>
              <a:spcAft>
                <a:spcPts val="0"/>
              </a:spcAft>
              <a:buSzPts val="1400"/>
              <a:buChar char="○"/>
            </a:pPr>
            <a:r>
              <a:rPr lang="en" sz="1400"/>
              <a:t>Creating all the cutscenes </a:t>
            </a:r>
            <a:endParaRPr sz="1400"/>
          </a:p>
          <a:p>
            <a:pPr indent="-342900" lvl="0" marL="457200" rtl="0" algn="l">
              <a:lnSpc>
                <a:spcPct val="114000"/>
              </a:lnSpc>
              <a:spcBef>
                <a:spcPts val="0"/>
              </a:spcBef>
              <a:spcAft>
                <a:spcPts val="0"/>
              </a:spcAft>
              <a:buSzPts val="1800"/>
              <a:buChar char="●"/>
            </a:pPr>
            <a:r>
              <a:rPr lang="en" sz="1800"/>
              <a:t>Testing the game</a:t>
            </a:r>
            <a:endParaRPr sz="1800"/>
          </a:p>
          <a:p>
            <a:pPr indent="-342900" lvl="0" marL="457200" rtl="0" algn="l">
              <a:lnSpc>
                <a:spcPct val="114000"/>
              </a:lnSpc>
              <a:spcBef>
                <a:spcPts val="0"/>
              </a:spcBef>
              <a:spcAft>
                <a:spcPts val="0"/>
              </a:spcAft>
              <a:buSzPts val="1800"/>
              <a:buChar char="●"/>
            </a:pPr>
            <a:r>
              <a:rPr lang="en" sz="1800"/>
              <a:t>Create the music for the title screens and intro cutscene in FL studio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features of the game </a:t>
            </a:r>
            <a:endParaRPr/>
          </a:p>
        </p:txBody>
      </p:sp>
      <p:sp>
        <p:nvSpPr>
          <p:cNvPr id="196" name="Google Shape;196;p29"/>
          <p:cNvSpPr txBox="1"/>
          <p:nvPr>
            <p:ph idx="1" type="body"/>
          </p:nvPr>
        </p:nvSpPr>
        <p:spPr>
          <a:xfrm>
            <a:off x="605800" y="204122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Game maker is built on self contained objects. </a:t>
            </a:r>
            <a:endParaRPr sz="1800"/>
          </a:p>
          <a:p>
            <a:pPr indent="-311150" lvl="0" marL="457200" rtl="0" algn="l">
              <a:spcBef>
                <a:spcPts val="0"/>
              </a:spcBef>
              <a:spcAft>
                <a:spcPts val="0"/>
              </a:spcAft>
              <a:buSzPts val="1300"/>
              <a:buChar char="●"/>
            </a:pPr>
            <a:r>
              <a:rPr lang="en" sz="1800"/>
              <a:t>I will briefly go into all the objects and systems used in the game.</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02" name="Google Shape;202;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Player object</a:t>
            </a:r>
            <a:endParaRPr/>
          </a:p>
        </p:txBody>
      </p:sp>
      <p:pic>
        <p:nvPicPr>
          <p:cNvPr id="203" name="Google Shape;203;p30"/>
          <p:cNvPicPr preferRelativeResize="0"/>
          <p:nvPr/>
        </p:nvPicPr>
        <p:blipFill>
          <a:blip r:embed="rId3">
            <a:alphaModFix/>
          </a:blip>
          <a:stretch>
            <a:fillRect/>
          </a:stretch>
        </p:blipFill>
        <p:spPr>
          <a:xfrm>
            <a:off x="4955450" y="1853850"/>
            <a:ext cx="3914903" cy="3105550"/>
          </a:xfrm>
          <a:prstGeom prst="rect">
            <a:avLst/>
          </a:prstGeom>
          <a:noFill/>
          <a:ln cap="flat" cmpd="sng" w="25400">
            <a:solidFill>
              <a:srgbClr val="000000"/>
            </a:solidFill>
            <a:prstDash val="solid"/>
            <a:miter lim="8000"/>
            <a:headEnd len="sm" w="sm" type="none"/>
            <a:tailEnd len="sm" w="sm" type="none"/>
          </a:ln>
        </p:spPr>
      </p:pic>
      <p:pic>
        <p:nvPicPr>
          <p:cNvPr id="204" name="Google Shape;204;p30"/>
          <p:cNvPicPr preferRelativeResize="0"/>
          <p:nvPr/>
        </p:nvPicPr>
        <p:blipFill>
          <a:blip r:embed="rId4">
            <a:alphaModFix/>
          </a:blip>
          <a:stretch>
            <a:fillRect/>
          </a:stretch>
        </p:blipFill>
        <p:spPr>
          <a:xfrm>
            <a:off x="729451" y="2666650"/>
            <a:ext cx="2439901" cy="1812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10" name="Google Shape;21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NPC object </a:t>
            </a:r>
            <a:endParaRPr/>
          </a:p>
        </p:txBody>
      </p:sp>
      <p:pic>
        <p:nvPicPr>
          <p:cNvPr id="211" name="Google Shape;211;p31"/>
          <p:cNvPicPr preferRelativeResize="0"/>
          <p:nvPr/>
        </p:nvPicPr>
        <p:blipFill>
          <a:blip r:embed="rId3">
            <a:alphaModFix/>
          </a:blip>
          <a:stretch>
            <a:fillRect/>
          </a:stretch>
        </p:blipFill>
        <p:spPr>
          <a:xfrm>
            <a:off x="729455" y="2429400"/>
            <a:ext cx="3461851" cy="2571750"/>
          </a:xfrm>
          <a:prstGeom prst="rect">
            <a:avLst/>
          </a:prstGeom>
          <a:noFill/>
          <a:ln>
            <a:noFill/>
          </a:ln>
        </p:spPr>
      </p:pic>
      <p:pic>
        <p:nvPicPr>
          <p:cNvPr id="212" name="Google Shape;212;p31"/>
          <p:cNvPicPr preferRelativeResize="0"/>
          <p:nvPr/>
        </p:nvPicPr>
        <p:blipFill>
          <a:blip r:embed="rId4">
            <a:alphaModFix/>
          </a:blip>
          <a:stretch>
            <a:fillRect/>
          </a:stretch>
        </p:blipFill>
        <p:spPr>
          <a:xfrm>
            <a:off x="6254400" y="1936525"/>
            <a:ext cx="2610595" cy="3064625"/>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my capstone?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Happiness plus 1 is a single player, 2D, top down view, puzzle solving, Role playing game.</a:t>
            </a:r>
            <a:endParaRPr sz="1800"/>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18" name="Google Shape;218;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NPC interaction and the textbox object </a:t>
            </a:r>
            <a:endParaRPr/>
          </a:p>
        </p:txBody>
      </p:sp>
      <p:pic>
        <p:nvPicPr>
          <p:cNvPr id="219" name="Google Shape;219;p32"/>
          <p:cNvPicPr preferRelativeResize="0"/>
          <p:nvPr/>
        </p:nvPicPr>
        <p:blipFill>
          <a:blip r:embed="rId3">
            <a:alphaModFix/>
          </a:blip>
          <a:stretch>
            <a:fillRect/>
          </a:stretch>
        </p:blipFill>
        <p:spPr>
          <a:xfrm>
            <a:off x="729455" y="2429400"/>
            <a:ext cx="3461851" cy="2571750"/>
          </a:xfrm>
          <a:prstGeom prst="rect">
            <a:avLst/>
          </a:prstGeom>
          <a:noFill/>
          <a:ln>
            <a:noFill/>
          </a:ln>
        </p:spPr>
      </p:pic>
      <p:pic>
        <p:nvPicPr>
          <p:cNvPr id="220" name="Google Shape;220;p32"/>
          <p:cNvPicPr preferRelativeResize="0"/>
          <p:nvPr/>
        </p:nvPicPr>
        <p:blipFill>
          <a:blip r:embed="rId4">
            <a:alphaModFix/>
          </a:blip>
          <a:stretch>
            <a:fillRect/>
          </a:stretch>
        </p:blipFill>
        <p:spPr>
          <a:xfrm>
            <a:off x="4992225" y="2078875"/>
            <a:ext cx="3669426" cy="2969650"/>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26" name="Google Shape;22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Game object</a:t>
            </a:r>
            <a:endParaRPr/>
          </a:p>
        </p:txBody>
      </p:sp>
      <p:pic>
        <p:nvPicPr>
          <p:cNvPr id="227" name="Google Shape;227;p33"/>
          <p:cNvPicPr preferRelativeResize="0"/>
          <p:nvPr/>
        </p:nvPicPr>
        <p:blipFill>
          <a:blip r:embed="rId3">
            <a:alphaModFix/>
          </a:blip>
          <a:stretch>
            <a:fillRect/>
          </a:stretch>
        </p:blipFill>
        <p:spPr>
          <a:xfrm>
            <a:off x="6041625" y="1964400"/>
            <a:ext cx="1871775" cy="2841750"/>
          </a:xfrm>
          <a:prstGeom prst="rect">
            <a:avLst/>
          </a:prstGeom>
          <a:noFill/>
          <a:ln cap="flat" cmpd="sng" w="25400">
            <a:solidFill>
              <a:srgbClr val="000000"/>
            </a:solidFill>
            <a:prstDash val="solid"/>
            <a:miter lim="8000"/>
            <a:headEnd len="sm" w="sm" type="none"/>
            <a:tailEnd len="sm" w="sm" type="none"/>
          </a:ln>
        </p:spPr>
      </p:pic>
      <p:pic>
        <p:nvPicPr>
          <p:cNvPr id="228" name="Google Shape;228;p33"/>
          <p:cNvPicPr preferRelativeResize="0"/>
          <p:nvPr/>
        </p:nvPicPr>
        <p:blipFill>
          <a:blip r:embed="rId4">
            <a:alphaModFix/>
          </a:blip>
          <a:stretch>
            <a:fillRect/>
          </a:stretch>
        </p:blipFill>
        <p:spPr>
          <a:xfrm>
            <a:off x="1243000" y="2394975"/>
            <a:ext cx="3245701" cy="2411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34" name="Google Shape;234;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Inventory object</a:t>
            </a:r>
            <a:endParaRPr/>
          </a:p>
        </p:txBody>
      </p:sp>
      <p:pic>
        <p:nvPicPr>
          <p:cNvPr id="235" name="Google Shape;235;p34"/>
          <p:cNvPicPr preferRelativeResize="0"/>
          <p:nvPr/>
        </p:nvPicPr>
        <p:blipFill>
          <a:blip r:embed="rId3">
            <a:alphaModFix/>
          </a:blip>
          <a:stretch>
            <a:fillRect/>
          </a:stretch>
        </p:blipFill>
        <p:spPr>
          <a:xfrm>
            <a:off x="4897350" y="2428375"/>
            <a:ext cx="3971925" cy="1562100"/>
          </a:xfrm>
          <a:prstGeom prst="rect">
            <a:avLst/>
          </a:prstGeom>
          <a:noFill/>
          <a:ln cap="flat" cmpd="sng" w="25400">
            <a:solidFill>
              <a:srgbClr val="000000"/>
            </a:solidFill>
            <a:prstDash val="solid"/>
            <a:miter lim="8000"/>
            <a:headEnd len="sm" w="sm" type="none"/>
            <a:tailEnd len="sm" w="sm" type="none"/>
          </a:ln>
        </p:spPr>
      </p:pic>
      <p:pic>
        <p:nvPicPr>
          <p:cNvPr id="236" name="Google Shape;236;p34"/>
          <p:cNvPicPr preferRelativeResize="0"/>
          <p:nvPr/>
        </p:nvPicPr>
        <p:blipFill>
          <a:blip r:embed="rId4">
            <a:alphaModFix/>
          </a:blip>
          <a:stretch>
            <a:fillRect/>
          </a:stretch>
        </p:blipFill>
        <p:spPr>
          <a:xfrm>
            <a:off x="729455" y="2486350"/>
            <a:ext cx="3461851" cy="257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42" name="Google Shape;242;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Menu object </a:t>
            </a:r>
            <a:endParaRPr/>
          </a:p>
        </p:txBody>
      </p:sp>
      <p:pic>
        <p:nvPicPr>
          <p:cNvPr id="243" name="Google Shape;243;p35"/>
          <p:cNvPicPr preferRelativeResize="0"/>
          <p:nvPr/>
        </p:nvPicPr>
        <p:blipFill>
          <a:blip r:embed="rId3">
            <a:alphaModFix/>
          </a:blip>
          <a:stretch>
            <a:fillRect/>
          </a:stretch>
        </p:blipFill>
        <p:spPr>
          <a:xfrm>
            <a:off x="5571100" y="1853850"/>
            <a:ext cx="3083650" cy="3098476"/>
          </a:xfrm>
          <a:prstGeom prst="rect">
            <a:avLst/>
          </a:prstGeom>
          <a:noFill/>
          <a:ln cap="flat" cmpd="sng" w="25400">
            <a:solidFill>
              <a:srgbClr val="000000"/>
            </a:solidFill>
            <a:prstDash val="solid"/>
            <a:miter lim="8000"/>
            <a:headEnd len="sm" w="sm" type="none"/>
            <a:tailEnd len="sm" w="sm" type="none"/>
          </a:ln>
        </p:spPr>
      </p:pic>
      <p:pic>
        <p:nvPicPr>
          <p:cNvPr id="244" name="Google Shape;244;p35"/>
          <p:cNvPicPr preferRelativeResize="0"/>
          <p:nvPr/>
        </p:nvPicPr>
        <p:blipFill>
          <a:blip r:embed="rId4">
            <a:alphaModFix/>
          </a:blip>
          <a:stretch>
            <a:fillRect/>
          </a:stretch>
        </p:blipFill>
        <p:spPr>
          <a:xfrm>
            <a:off x="844450" y="2463900"/>
            <a:ext cx="3349687" cy="2488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50" name="Google Shape;25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Depth controller object </a:t>
            </a:r>
            <a:endParaRPr/>
          </a:p>
        </p:txBody>
      </p:sp>
      <p:pic>
        <p:nvPicPr>
          <p:cNvPr id="251" name="Google Shape;251;p36"/>
          <p:cNvPicPr preferRelativeResize="0"/>
          <p:nvPr/>
        </p:nvPicPr>
        <p:blipFill>
          <a:blip r:embed="rId3">
            <a:alphaModFix/>
          </a:blip>
          <a:stretch>
            <a:fillRect/>
          </a:stretch>
        </p:blipFill>
        <p:spPr>
          <a:xfrm>
            <a:off x="4963750" y="1853850"/>
            <a:ext cx="4032625" cy="2940450"/>
          </a:xfrm>
          <a:prstGeom prst="rect">
            <a:avLst/>
          </a:prstGeom>
          <a:noFill/>
          <a:ln cap="flat" cmpd="sng" w="25400">
            <a:solidFill>
              <a:srgbClr val="000000"/>
            </a:solidFill>
            <a:prstDash val="solid"/>
            <a:miter lim="8000"/>
            <a:headEnd len="sm" w="sm" type="none"/>
            <a:tailEnd len="sm" w="sm" type="none"/>
          </a:ln>
        </p:spPr>
      </p:pic>
      <p:pic>
        <p:nvPicPr>
          <p:cNvPr id="252" name="Google Shape;252;p36"/>
          <p:cNvPicPr preferRelativeResize="0"/>
          <p:nvPr/>
        </p:nvPicPr>
        <p:blipFill>
          <a:blip r:embed="rId4">
            <a:alphaModFix/>
          </a:blip>
          <a:stretch>
            <a:fillRect/>
          </a:stretch>
        </p:blipFill>
        <p:spPr>
          <a:xfrm>
            <a:off x="787501" y="2638175"/>
            <a:ext cx="2733725" cy="2030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58" name="Google Shape;25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Room transfer object </a:t>
            </a:r>
            <a:endParaRPr/>
          </a:p>
        </p:txBody>
      </p:sp>
      <p:pic>
        <p:nvPicPr>
          <p:cNvPr id="259" name="Google Shape;259;p37"/>
          <p:cNvPicPr preferRelativeResize="0"/>
          <p:nvPr/>
        </p:nvPicPr>
        <p:blipFill>
          <a:blip r:embed="rId3">
            <a:alphaModFix/>
          </a:blip>
          <a:stretch>
            <a:fillRect/>
          </a:stretch>
        </p:blipFill>
        <p:spPr>
          <a:xfrm>
            <a:off x="729455" y="2419900"/>
            <a:ext cx="3461851" cy="257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0" y="1328150"/>
            <a:ext cx="8361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Main objects and systems implemented  </a:t>
            </a:r>
            <a:endParaRPr sz="1800"/>
          </a:p>
        </p:txBody>
      </p:sp>
      <p:sp>
        <p:nvSpPr>
          <p:cNvPr id="265" name="Google Shape;265;p38"/>
          <p:cNvSpPr txBox="1"/>
          <p:nvPr>
            <p:ph idx="1" type="body"/>
          </p:nvPr>
        </p:nvSpPr>
        <p:spPr>
          <a:xfrm>
            <a:off x="425800" y="20693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Save load systems</a:t>
            </a:r>
            <a:endParaRPr/>
          </a:p>
        </p:txBody>
      </p:sp>
      <p:pic>
        <p:nvPicPr>
          <p:cNvPr id="266" name="Google Shape;266;p38"/>
          <p:cNvPicPr preferRelativeResize="0"/>
          <p:nvPr/>
        </p:nvPicPr>
        <p:blipFill>
          <a:blip r:embed="rId3">
            <a:alphaModFix/>
          </a:blip>
          <a:stretch>
            <a:fillRect/>
          </a:stretch>
        </p:blipFill>
        <p:spPr>
          <a:xfrm>
            <a:off x="5276350" y="1328150"/>
            <a:ext cx="2433229" cy="3787525"/>
          </a:xfrm>
          <a:prstGeom prst="rect">
            <a:avLst/>
          </a:prstGeom>
          <a:noFill/>
          <a:ln cap="flat" cmpd="sng" w="25400">
            <a:solidFill>
              <a:srgbClr val="000000"/>
            </a:solidFill>
            <a:prstDash val="solid"/>
            <a:miter lim="8000"/>
            <a:headEnd len="sm" w="sm" type="none"/>
            <a:tailEnd len="sm" w="sm" type="none"/>
          </a:ln>
        </p:spPr>
      </p:pic>
      <p:pic>
        <p:nvPicPr>
          <p:cNvPr id="267" name="Google Shape;267;p38"/>
          <p:cNvPicPr preferRelativeResize="0"/>
          <p:nvPr/>
        </p:nvPicPr>
        <p:blipFill>
          <a:blip r:embed="rId4">
            <a:alphaModFix/>
          </a:blip>
          <a:stretch>
            <a:fillRect/>
          </a:stretch>
        </p:blipFill>
        <p:spPr>
          <a:xfrm>
            <a:off x="425805" y="2571750"/>
            <a:ext cx="3321601" cy="24675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73" name="Google Shape;273;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Cutscene objects (including cutscene trigger object)</a:t>
            </a:r>
            <a:endParaRPr/>
          </a:p>
        </p:txBody>
      </p:sp>
      <p:pic>
        <p:nvPicPr>
          <p:cNvPr id="274" name="Google Shape;274;p39"/>
          <p:cNvPicPr preferRelativeResize="0"/>
          <p:nvPr/>
        </p:nvPicPr>
        <p:blipFill>
          <a:blip r:embed="rId3">
            <a:alphaModFix/>
          </a:blip>
          <a:stretch>
            <a:fillRect/>
          </a:stretch>
        </p:blipFill>
        <p:spPr>
          <a:xfrm>
            <a:off x="729455" y="2457875"/>
            <a:ext cx="3461851" cy="2571750"/>
          </a:xfrm>
          <a:prstGeom prst="rect">
            <a:avLst/>
          </a:prstGeom>
          <a:noFill/>
          <a:ln>
            <a:noFill/>
          </a:ln>
        </p:spPr>
      </p:pic>
      <p:pic>
        <p:nvPicPr>
          <p:cNvPr id="275" name="Google Shape;275;p39"/>
          <p:cNvPicPr preferRelativeResize="0"/>
          <p:nvPr/>
        </p:nvPicPr>
        <p:blipFill>
          <a:blip r:embed="rId4">
            <a:alphaModFix/>
          </a:blip>
          <a:stretch>
            <a:fillRect/>
          </a:stretch>
        </p:blipFill>
        <p:spPr>
          <a:xfrm>
            <a:off x="4507530" y="2486350"/>
            <a:ext cx="3385200" cy="2514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81" name="Google Shape;281;p40"/>
          <p:cNvSpPr txBox="1"/>
          <p:nvPr>
            <p:ph idx="1" type="body"/>
          </p:nvPr>
        </p:nvSpPr>
        <p:spPr>
          <a:xfrm>
            <a:off x="727650" y="2097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Item interaction and item description objects</a:t>
            </a:r>
            <a:endParaRPr/>
          </a:p>
        </p:txBody>
      </p:sp>
      <p:pic>
        <p:nvPicPr>
          <p:cNvPr id="282" name="Google Shape;282;p40"/>
          <p:cNvPicPr preferRelativeResize="0"/>
          <p:nvPr/>
        </p:nvPicPr>
        <p:blipFill>
          <a:blip r:embed="rId3">
            <a:alphaModFix/>
          </a:blip>
          <a:stretch>
            <a:fillRect/>
          </a:stretch>
        </p:blipFill>
        <p:spPr>
          <a:xfrm>
            <a:off x="321381" y="2495850"/>
            <a:ext cx="2848676" cy="2116226"/>
          </a:xfrm>
          <a:prstGeom prst="rect">
            <a:avLst/>
          </a:prstGeom>
          <a:noFill/>
          <a:ln>
            <a:noFill/>
          </a:ln>
        </p:spPr>
      </p:pic>
      <p:pic>
        <p:nvPicPr>
          <p:cNvPr id="283" name="Google Shape;283;p40"/>
          <p:cNvPicPr preferRelativeResize="0"/>
          <p:nvPr/>
        </p:nvPicPr>
        <p:blipFill>
          <a:blip r:embed="rId4">
            <a:alphaModFix/>
          </a:blip>
          <a:stretch>
            <a:fillRect/>
          </a:stretch>
        </p:blipFill>
        <p:spPr>
          <a:xfrm>
            <a:off x="3149462" y="2495850"/>
            <a:ext cx="2848676" cy="2116229"/>
          </a:xfrm>
          <a:prstGeom prst="rect">
            <a:avLst/>
          </a:prstGeom>
          <a:noFill/>
          <a:ln>
            <a:noFill/>
          </a:ln>
        </p:spPr>
      </p:pic>
      <p:pic>
        <p:nvPicPr>
          <p:cNvPr id="284" name="Google Shape;284;p40"/>
          <p:cNvPicPr preferRelativeResize="0"/>
          <p:nvPr/>
        </p:nvPicPr>
        <p:blipFill>
          <a:blip r:embed="rId5">
            <a:alphaModFix/>
          </a:blip>
          <a:stretch>
            <a:fillRect/>
          </a:stretch>
        </p:blipFill>
        <p:spPr>
          <a:xfrm>
            <a:off x="5998149" y="2495837"/>
            <a:ext cx="2848701" cy="21162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a:p>
            <a:pPr indent="0" lvl="0" marL="0" rtl="0" algn="l">
              <a:spcBef>
                <a:spcPts val="0"/>
              </a:spcBef>
              <a:spcAft>
                <a:spcPts val="0"/>
              </a:spcAft>
              <a:buNone/>
            </a:pPr>
            <a:r>
              <a:t/>
            </a:r>
            <a:endParaRPr/>
          </a:p>
        </p:txBody>
      </p:sp>
      <p:sp>
        <p:nvSpPr>
          <p:cNvPr id="290" name="Google Shape;290;p41"/>
          <p:cNvSpPr txBox="1"/>
          <p:nvPr>
            <p:ph idx="1" type="body"/>
          </p:nvPr>
        </p:nvSpPr>
        <p:spPr>
          <a:xfrm>
            <a:off x="314950" y="2078875"/>
            <a:ext cx="8103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Item interaction and item description objects</a:t>
            </a:r>
            <a:endParaRPr/>
          </a:p>
        </p:txBody>
      </p:sp>
      <p:pic>
        <p:nvPicPr>
          <p:cNvPr id="291" name="Google Shape;291;p41"/>
          <p:cNvPicPr preferRelativeResize="0"/>
          <p:nvPr/>
        </p:nvPicPr>
        <p:blipFill>
          <a:blip r:embed="rId3">
            <a:alphaModFix/>
          </a:blip>
          <a:stretch>
            <a:fillRect/>
          </a:stretch>
        </p:blipFill>
        <p:spPr>
          <a:xfrm>
            <a:off x="3753697" y="1853850"/>
            <a:ext cx="4996604" cy="3018800"/>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a:t>
            </a:r>
            <a:r>
              <a:rPr lang="en"/>
              <a:t> the story</a:t>
            </a:r>
            <a:endParaRPr/>
          </a:p>
        </p:txBody>
      </p:sp>
      <p:sp>
        <p:nvSpPr>
          <p:cNvPr id="99" name="Google Shape;99;p15"/>
          <p:cNvSpPr txBox="1"/>
          <p:nvPr>
            <p:ph idx="1" type="body"/>
          </p:nvPr>
        </p:nvSpPr>
        <p:spPr>
          <a:xfrm>
            <a:off x="729450" y="2131884"/>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story is about a character who has fallen into  an unfamiliar world </a:t>
            </a:r>
            <a:endParaRPr sz="1800"/>
          </a:p>
          <a:p>
            <a:pPr indent="-342900" lvl="0" marL="457200" rtl="0" algn="l">
              <a:spcBef>
                <a:spcPts val="0"/>
              </a:spcBef>
              <a:spcAft>
                <a:spcPts val="0"/>
              </a:spcAft>
              <a:buSzPts val="1800"/>
              <a:buChar char="●"/>
            </a:pPr>
            <a:r>
              <a:rPr lang="en" sz="1800"/>
              <a:t>They learn that the only way for them to progress though the world is  for them to help the NPCs around them remember their own pasts.  </a:t>
            </a:r>
            <a:endParaRPr sz="1800"/>
          </a:p>
          <a:p>
            <a:pPr indent="-342900" lvl="0" marL="457200" rtl="0" algn="l">
              <a:spcBef>
                <a:spcPts val="0"/>
              </a:spcBef>
              <a:spcAft>
                <a:spcPts val="0"/>
              </a:spcAft>
              <a:buSzPts val="1800"/>
              <a:buChar char="●"/>
            </a:pPr>
            <a:r>
              <a:rPr lang="en" sz="1800"/>
              <a:t>Helping the other characters in turn makes you feel happier, increasing your characters happiness causes you to transfer to the next level. </a:t>
            </a:r>
            <a:endParaRPr sz="1800"/>
          </a:p>
          <a:p>
            <a:pPr indent="-342900" lvl="0" marL="457200" rtl="0" algn="l">
              <a:spcBef>
                <a:spcPts val="0"/>
              </a:spcBef>
              <a:spcAft>
                <a:spcPts val="0"/>
              </a:spcAft>
              <a:buSzPts val="1800"/>
              <a:buChar char="●"/>
            </a:pPr>
            <a:r>
              <a:rPr lang="en" sz="1800"/>
              <a:t>As the game progress your character begins to remember more of their own past and how they ended up coming to this world in the first place. </a:t>
            </a:r>
            <a:endParaRPr sz="1800"/>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a:t>
            </a:r>
            <a:endParaRPr/>
          </a:p>
        </p:txBody>
      </p:sp>
      <p:sp>
        <p:nvSpPr>
          <p:cNvPr id="297" name="Google Shape;29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 see all these object and systems working in action come check out my  station in the software and electronics project room to play the game.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Testing</a:t>
            </a:r>
            <a:endParaRPr/>
          </a:p>
        </p:txBody>
      </p:sp>
      <p:sp>
        <p:nvSpPr>
          <p:cNvPr id="303" name="Google Shape;303;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800"/>
              <a:t>Before the game had been created I set up where all the elements and outcomes for the first two puzzles were written on queue cards and then the tester attempted to solve the puzzle on their own and i would direct them.  After that they gave feedback on the puzzles</a:t>
            </a:r>
            <a:r>
              <a:rPr lang="en" sz="1400"/>
              <a:t>. </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Testing</a:t>
            </a:r>
            <a:endParaRPr/>
          </a:p>
        </p:txBody>
      </p:sp>
      <p:sp>
        <p:nvSpPr>
          <p:cNvPr id="309" name="Google Shape;30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completion of each major object and system I created a list of manual tests for integration testing.  Here is an example of a few tests I would check against for the saving system</a:t>
            </a:r>
            <a:endParaRPr/>
          </a:p>
          <a:p>
            <a:pPr indent="-311150" lvl="0" marL="457200" rtl="0" algn="l">
              <a:spcBef>
                <a:spcPts val="1600"/>
              </a:spcBef>
              <a:spcAft>
                <a:spcPts val="0"/>
              </a:spcAft>
              <a:buSzPts val="1300"/>
              <a:buAutoNum type="arabicPeriod"/>
            </a:pPr>
            <a:r>
              <a:rPr lang="en"/>
              <a:t>Does saving in the room work?</a:t>
            </a:r>
            <a:endParaRPr/>
          </a:p>
          <a:p>
            <a:pPr indent="-311150" lvl="0" marL="457200" rtl="0" algn="l">
              <a:spcBef>
                <a:spcPts val="0"/>
              </a:spcBef>
              <a:spcAft>
                <a:spcPts val="0"/>
              </a:spcAft>
              <a:buSzPts val="1300"/>
              <a:buAutoNum type="arabicPeriod"/>
            </a:pPr>
            <a:r>
              <a:rPr lang="en"/>
              <a:t>Does loading from within a room work</a:t>
            </a:r>
            <a:endParaRPr/>
          </a:p>
          <a:p>
            <a:pPr indent="-311150" lvl="0" marL="457200" rtl="0" algn="l">
              <a:spcBef>
                <a:spcPts val="0"/>
              </a:spcBef>
              <a:spcAft>
                <a:spcPts val="0"/>
              </a:spcAft>
              <a:buSzPts val="1300"/>
              <a:buAutoNum type="arabicPeriod"/>
            </a:pPr>
            <a:r>
              <a:rPr lang="en"/>
              <a:t>Does loading with no save file cause no issues?</a:t>
            </a:r>
            <a:endParaRPr/>
          </a:p>
          <a:p>
            <a:pPr indent="-311150" lvl="0" marL="457200" rtl="0" algn="l">
              <a:spcBef>
                <a:spcPts val="0"/>
              </a:spcBef>
              <a:spcAft>
                <a:spcPts val="0"/>
              </a:spcAft>
              <a:buSzPts val="1300"/>
              <a:buAutoNum type="arabicPeriod"/>
            </a:pPr>
            <a:r>
              <a:rPr lang="en"/>
              <a:t>Does loading from title screen work properly</a:t>
            </a:r>
            <a:endParaRPr/>
          </a:p>
          <a:p>
            <a:pPr indent="-311150" lvl="0" marL="457200" rtl="0" algn="l">
              <a:spcBef>
                <a:spcPts val="0"/>
              </a:spcBef>
              <a:spcAft>
                <a:spcPts val="0"/>
              </a:spcAft>
              <a:buSzPts val="1300"/>
              <a:buAutoNum type="arabicPeriod"/>
            </a:pPr>
            <a:r>
              <a:rPr lang="en"/>
              <a:t>Do all obj_interaction instances contain the proper item status? </a:t>
            </a:r>
            <a:endParaRPr/>
          </a:p>
          <a:p>
            <a:pPr indent="-311150" lvl="0" marL="457200" rtl="0" algn="l">
              <a:spcBef>
                <a:spcPts val="0"/>
              </a:spcBef>
              <a:spcAft>
                <a:spcPts val="0"/>
              </a:spcAft>
              <a:buSzPts val="1300"/>
              <a:buAutoNum type="arabicPeriod"/>
            </a:pPr>
            <a:r>
              <a:rPr lang="en"/>
              <a:t>Do all obj_npc instances contain the proper dialog state?</a:t>
            </a:r>
            <a:endParaRPr/>
          </a:p>
          <a:p>
            <a:pPr indent="-311150" lvl="0" marL="457200" rtl="0" algn="l">
              <a:spcBef>
                <a:spcPts val="0"/>
              </a:spcBef>
              <a:spcAft>
                <a:spcPts val="0"/>
              </a:spcAft>
              <a:buSzPts val="1300"/>
              <a:buAutoNum type="arabicPeriod"/>
            </a:pPr>
            <a:r>
              <a:rPr lang="en"/>
              <a:t>Does the inventory contain the proper information after loading?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Testing</a:t>
            </a:r>
            <a:endParaRPr/>
          </a:p>
        </p:txBody>
      </p:sp>
      <p:sp>
        <p:nvSpPr>
          <p:cNvPr id="315" name="Google Shape;315;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Had my roommates play the game these last two weeks and act as beta testers then document what bugs they found.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Costs</a:t>
            </a:r>
            <a:endParaRPr/>
          </a:p>
        </p:txBody>
      </p:sp>
      <p:sp>
        <p:nvSpPr>
          <p:cNvPr id="321" name="Google Shape;321;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One time costs</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a:t>Continuing costs </a:t>
            </a:r>
            <a:endParaRPr sz="1800"/>
          </a:p>
        </p:txBody>
      </p:sp>
      <p:pic>
        <p:nvPicPr>
          <p:cNvPr id="322" name="Google Shape;322;p46"/>
          <p:cNvPicPr preferRelativeResize="0"/>
          <p:nvPr/>
        </p:nvPicPr>
        <p:blipFill>
          <a:blip r:embed="rId3">
            <a:alphaModFix/>
          </a:blip>
          <a:stretch>
            <a:fillRect/>
          </a:stretch>
        </p:blipFill>
        <p:spPr>
          <a:xfrm>
            <a:off x="3234763" y="2214900"/>
            <a:ext cx="4714875" cy="1533525"/>
          </a:xfrm>
          <a:prstGeom prst="rect">
            <a:avLst/>
          </a:prstGeom>
          <a:noFill/>
          <a:ln>
            <a:noFill/>
          </a:ln>
        </p:spPr>
      </p:pic>
      <p:pic>
        <p:nvPicPr>
          <p:cNvPr id="323" name="Google Shape;323;p46"/>
          <p:cNvPicPr preferRelativeResize="0"/>
          <p:nvPr/>
        </p:nvPicPr>
        <p:blipFill>
          <a:blip r:embed="rId4">
            <a:alphaModFix/>
          </a:blip>
          <a:stretch>
            <a:fillRect/>
          </a:stretch>
        </p:blipFill>
        <p:spPr>
          <a:xfrm>
            <a:off x="3234775" y="3976375"/>
            <a:ext cx="4800600" cy="933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Costs</a:t>
            </a:r>
            <a:endParaRPr/>
          </a:p>
        </p:txBody>
      </p:sp>
      <p:sp>
        <p:nvSpPr>
          <p:cNvPr id="329" name="Google Shape;329;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Expected costs </a:t>
            </a:r>
            <a:endParaRPr/>
          </a:p>
        </p:txBody>
      </p:sp>
      <p:pic>
        <p:nvPicPr>
          <p:cNvPr id="330" name="Google Shape;330;p47"/>
          <p:cNvPicPr preferRelativeResize="0"/>
          <p:nvPr/>
        </p:nvPicPr>
        <p:blipFill>
          <a:blip r:embed="rId3">
            <a:alphaModFix/>
          </a:blip>
          <a:stretch>
            <a:fillRect/>
          </a:stretch>
        </p:blipFill>
        <p:spPr>
          <a:xfrm>
            <a:off x="2776425" y="2064825"/>
            <a:ext cx="3753986"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8"/>
          <p:cNvSpPr txBox="1"/>
          <p:nvPr>
            <p:ph type="title"/>
          </p:nvPr>
        </p:nvSpPr>
        <p:spPr>
          <a:xfrm>
            <a:off x="729450" y="589450"/>
            <a:ext cx="7688700" cy="12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Profit </a:t>
            </a:r>
            <a:endParaRPr/>
          </a:p>
        </p:txBody>
      </p:sp>
      <p:pic>
        <p:nvPicPr>
          <p:cNvPr id="336" name="Google Shape;336;p48" title="Chart"/>
          <p:cNvPicPr preferRelativeResize="0"/>
          <p:nvPr/>
        </p:nvPicPr>
        <p:blipFill>
          <a:blip r:embed="rId3">
            <a:alphaModFix/>
          </a:blip>
          <a:stretch>
            <a:fillRect/>
          </a:stretch>
        </p:blipFill>
        <p:spPr>
          <a:xfrm>
            <a:off x="1600200" y="1267225"/>
            <a:ext cx="5943600" cy="36671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proposed but not achieved </a:t>
            </a:r>
            <a:endParaRPr/>
          </a:p>
        </p:txBody>
      </p:sp>
      <p:sp>
        <p:nvSpPr>
          <p:cNvPr id="342" name="Google Shape;342;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 had proposed to have completed 6 levels </a:t>
            </a:r>
            <a:endParaRPr sz="1400"/>
          </a:p>
          <a:p>
            <a:pPr indent="-317500" lvl="0" marL="457200" rtl="0" algn="l">
              <a:spcBef>
                <a:spcPts val="0"/>
              </a:spcBef>
              <a:spcAft>
                <a:spcPts val="0"/>
              </a:spcAft>
              <a:buSzPts val="1400"/>
              <a:buChar char="●"/>
            </a:pPr>
            <a:r>
              <a:rPr lang="en" sz="1400"/>
              <a:t>Ended up have the first level completed and the second level ¾ completed. </a:t>
            </a:r>
            <a:endParaRPr sz="1400"/>
          </a:p>
          <a:p>
            <a:pPr indent="-317500" lvl="1" marL="914400" rtl="0" algn="l">
              <a:spcBef>
                <a:spcPts val="0"/>
              </a:spcBef>
              <a:spcAft>
                <a:spcPts val="0"/>
              </a:spcAft>
              <a:buSzPts val="1400"/>
              <a:buChar char="○"/>
            </a:pPr>
            <a:r>
              <a:rPr lang="en" sz="1400"/>
              <a:t>This was due to unfamiliarity with the program.</a:t>
            </a:r>
            <a:endParaRPr sz="1400"/>
          </a:p>
          <a:p>
            <a:pPr indent="-317500" lvl="1" marL="914400" rtl="0" algn="l">
              <a:spcBef>
                <a:spcPts val="0"/>
              </a:spcBef>
              <a:spcAft>
                <a:spcPts val="0"/>
              </a:spcAft>
              <a:buSzPts val="1400"/>
              <a:buChar char="○"/>
            </a:pPr>
            <a:r>
              <a:rPr lang="en" sz="1400"/>
              <a:t>Poor understanding of how long certain task would take to complete.  I.e. i thought the save system would be able to be completed in under a week. Ended up taking over a month and a half to get it where it is currently. </a:t>
            </a:r>
            <a:endParaRPr sz="1400"/>
          </a:p>
          <a:p>
            <a:pPr indent="-317500" lvl="1" marL="914400" rtl="0" algn="l">
              <a:spcBef>
                <a:spcPts val="0"/>
              </a:spcBef>
              <a:spcAft>
                <a:spcPts val="0"/>
              </a:spcAft>
              <a:buSzPts val="1400"/>
              <a:buChar char="○"/>
            </a:pPr>
            <a:r>
              <a:rPr lang="en" sz="1400"/>
              <a:t>Took longer to create objects that were scalable and more robust</a:t>
            </a:r>
            <a:endParaRPr sz="1400"/>
          </a:p>
          <a:p>
            <a:pPr indent="-317500" lvl="0" marL="457200" rtl="0" algn="l">
              <a:spcBef>
                <a:spcPts val="0"/>
              </a:spcBef>
              <a:spcAft>
                <a:spcPts val="0"/>
              </a:spcAft>
              <a:buSzPts val="1400"/>
              <a:buChar char="●"/>
            </a:pPr>
            <a:r>
              <a:rPr lang="en" sz="1400"/>
              <a:t>Game music for each level and sound effects</a:t>
            </a:r>
            <a:endParaRPr sz="1400"/>
          </a:p>
          <a:p>
            <a:pPr indent="-317500" lvl="1" marL="914400" rtl="0" algn="l">
              <a:spcBef>
                <a:spcPts val="0"/>
              </a:spcBef>
              <a:spcAft>
                <a:spcPts val="0"/>
              </a:spcAft>
              <a:buSzPts val="1400"/>
              <a:buChar char="○"/>
            </a:pPr>
            <a:r>
              <a:rPr lang="en" sz="1400"/>
              <a:t>Making music is easy, making good music is not so easy. </a:t>
            </a:r>
            <a:endParaRPr sz="1400"/>
          </a:p>
          <a:p>
            <a:pPr indent="-317500" lvl="1" marL="914400" rtl="0" algn="l">
              <a:spcBef>
                <a:spcPts val="0"/>
              </a:spcBef>
              <a:spcAft>
                <a:spcPts val="0"/>
              </a:spcAft>
              <a:buSzPts val="1400"/>
              <a:buChar char="○"/>
            </a:pPr>
            <a:r>
              <a:rPr lang="en" sz="1400"/>
              <a:t>Ended up only having music for intro and title screen </a:t>
            </a:r>
            <a:endParaRPr sz="1400"/>
          </a:p>
          <a:p>
            <a:pPr indent="-317500" lvl="0" marL="457200" rtl="0" algn="l">
              <a:spcBef>
                <a:spcPts val="0"/>
              </a:spcBef>
              <a:spcAft>
                <a:spcPts val="0"/>
              </a:spcAft>
              <a:buSzPts val="1400"/>
              <a:buChar char="●"/>
            </a:pPr>
            <a:r>
              <a:rPr lang="en" sz="1400"/>
              <a:t>Creating scenery takes a lot longer than you would think </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goals for the game</a:t>
            </a:r>
            <a:endParaRPr/>
          </a:p>
        </p:txBody>
      </p:sp>
      <p:sp>
        <p:nvSpPr>
          <p:cNvPr id="348" name="Google Shape;348;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Step 1 </a:t>
            </a:r>
            <a:endParaRPr sz="1800"/>
          </a:p>
          <a:p>
            <a:pPr indent="-317500" lvl="1" marL="914400" rtl="0" algn="l">
              <a:spcBef>
                <a:spcPts val="0"/>
              </a:spcBef>
              <a:spcAft>
                <a:spcPts val="0"/>
              </a:spcAft>
              <a:buSzPts val="1400"/>
              <a:buChar char="○"/>
            </a:pPr>
            <a:r>
              <a:rPr lang="en" sz="1400"/>
              <a:t>I want to complete the game.  </a:t>
            </a:r>
            <a:endParaRPr sz="1400"/>
          </a:p>
          <a:p>
            <a:pPr indent="-317500" lvl="1" marL="914400" rtl="0" algn="l">
              <a:spcBef>
                <a:spcPts val="0"/>
              </a:spcBef>
              <a:spcAft>
                <a:spcPts val="0"/>
              </a:spcAft>
              <a:buSzPts val="1400"/>
              <a:buChar char="○"/>
            </a:pPr>
            <a:r>
              <a:rPr lang="en" sz="1400"/>
              <a:t>Rough estimates that I have suggest that it would take maybe another 200 - 300 hours to finish. </a:t>
            </a:r>
            <a:endParaRPr sz="1400"/>
          </a:p>
          <a:p>
            <a:pPr indent="-342900" lvl="0" marL="457200" rtl="0" algn="l">
              <a:spcBef>
                <a:spcPts val="0"/>
              </a:spcBef>
              <a:spcAft>
                <a:spcPts val="0"/>
              </a:spcAft>
              <a:buSzPts val="1800"/>
              <a:buChar char="●"/>
            </a:pPr>
            <a:r>
              <a:rPr lang="en" sz="1800"/>
              <a:t>Step 2 </a:t>
            </a:r>
            <a:endParaRPr sz="1800"/>
          </a:p>
          <a:p>
            <a:pPr indent="-317500" lvl="1" marL="914400" rtl="0" algn="l">
              <a:spcBef>
                <a:spcPts val="0"/>
              </a:spcBef>
              <a:spcAft>
                <a:spcPts val="0"/>
              </a:spcAft>
              <a:buSzPts val="1400"/>
              <a:buChar char="○"/>
            </a:pPr>
            <a:r>
              <a:rPr lang="en" sz="1400"/>
              <a:t>Put the game on steam </a:t>
            </a:r>
            <a:endParaRPr sz="1400"/>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story</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messages that I will attempt to get </a:t>
            </a:r>
            <a:r>
              <a:rPr lang="en" sz="1800"/>
              <a:t>across</a:t>
            </a:r>
            <a:r>
              <a:rPr lang="en" sz="1800"/>
              <a:t> </a:t>
            </a:r>
            <a:endParaRPr sz="1800"/>
          </a:p>
          <a:p>
            <a:pPr indent="-342900" lvl="1" marL="914400" rtl="0" algn="l">
              <a:spcBef>
                <a:spcPts val="0"/>
              </a:spcBef>
              <a:spcAft>
                <a:spcPts val="0"/>
              </a:spcAft>
              <a:buSzPts val="1800"/>
              <a:buChar char="○"/>
            </a:pPr>
            <a:r>
              <a:rPr lang="en" sz="1800"/>
              <a:t>What different things that cause people to be sad and the effects of that  </a:t>
            </a:r>
            <a:endParaRPr sz="1800"/>
          </a:p>
          <a:p>
            <a:pPr indent="-342900" lvl="1" marL="914400" rtl="0" algn="l">
              <a:spcBef>
                <a:spcPts val="0"/>
              </a:spcBef>
              <a:spcAft>
                <a:spcPts val="0"/>
              </a:spcAft>
              <a:buSzPts val="1800"/>
              <a:buChar char="○"/>
            </a:pPr>
            <a:r>
              <a:rPr lang="en" sz="1800"/>
              <a:t>One of the best ways to overcome your own internal </a:t>
            </a:r>
            <a:r>
              <a:rPr lang="en" sz="1800"/>
              <a:t>struggles is though the help of others </a:t>
            </a:r>
            <a:endParaRPr sz="1800"/>
          </a:p>
          <a:p>
            <a:pPr indent="-342900" lvl="1" marL="914400" rtl="0" algn="l">
              <a:spcBef>
                <a:spcPts val="0"/>
              </a:spcBef>
              <a:spcAft>
                <a:spcPts val="0"/>
              </a:spcAft>
              <a:buSzPts val="1800"/>
              <a:buChar char="○"/>
            </a:pPr>
            <a:r>
              <a:rPr lang="en" sz="1800"/>
              <a:t>How helping others is a major part in the pursuit of happiness </a:t>
            </a:r>
            <a:r>
              <a:rPr lang="en" sz="1800"/>
              <a:t> </a:t>
            </a:r>
            <a:endParaRPr sz="1800"/>
          </a:p>
          <a:p>
            <a:pPr indent="0" lvl="0" marL="457200" rtl="0" algn="l">
              <a:spcBef>
                <a:spcPts val="1600"/>
              </a:spcBef>
              <a:spcAft>
                <a:spcPts val="0"/>
              </a:spcAft>
              <a:buNone/>
            </a:pPr>
            <a:r>
              <a:t/>
            </a:r>
            <a:endParaRPr sz="1800"/>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that were used </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17"/>
          <p:cNvPicPr preferRelativeResize="0"/>
          <p:nvPr/>
        </p:nvPicPr>
        <p:blipFill>
          <a:blip r:embed="rId3">
            <a:alphaModFix/>
          </a:blip>
          <a:stretch>
            <a:fillRect/>
          </a:stretch>
        </p:blipFill>
        <p:spPr>
          <a:xfrm>
            <a:off x="729450" y="2078875"/>
            <a:ext cx="2095500" cy="2324100"/>
          </a:xfrm>
          <a:prstGeom prst="rect">
            <a:avLst/>
          </a:prstGeom>
          <a:noFill/>
          <a:ln>
            <a:noFill/>
          </a:ln>
        </p:spPr>
      </p:pic>
      <p:pic>
        <p:nvPicPr>
          <p:cNvPr id="113" name="Google Shape;113;p17"/>
          <p:cNvPicPr preferRelativeResize="0"/>
          <p:nvPr/>
        </p:nvPicPr>
        <p:blipFill>
          <a:blip r:embed="rId4">
            <a:alphaModFix/>
          </a:blip>
          <a:stretch>
            <a:fillRect/>
          </a:stretch>
        </p:blipFill>
        <p:spPr>
          <a:xfrm>
            <a:off x="2929600" y="2048200"/>
            <a:ext cx="2033600" cy="2385450"/>
          </a:xfrm>
          <a:prstGeom prst="rect">
            <a:avLst/>
          </a:prstGeom>
          <a:noFill/>
          <a:ln>
            <a:noFill/>
          </a:ln>
        </p:spPr>
      </p:pic>
      <p:pic>
        <p:nvPicPr>
          <p:cNvPr id="114" name="Google Shape;114;p17"/>
          <p:cNvPicPr preferRelativeResize="0"/>
          <p:nvPr/>
        </p:nvPicPr>
        <p:blipFill>
          <a:blip r:embed="rId5">
            <a:alphaModFix/>
          </a:blip>
          <a:stretch>
            <a:fillRect/>
          </a:stretch>
        </p:blipFill>
        <p:spPr>
          <a:xfrm>
            <a:off x="5287325" y="2078875"/>
            <a:ext cx="1080500" cy="1080500"/>
          </a:xfrm>
          <a:prstGeom prst="rect">
            <a:avLst/>
          </a:prstGeom>
          <a:noFill/>
          <a:ln>
            <a:noFill/>
          </a:ln>
        </p:spPr>
      </p:pic>
      <p:pic>
        <p:nvPicPr>
          <p:cNvPr id="115" name="Google Shape;115;p17"/>
          <p:cNvPicPr preferRelativeResize="0"/>
          <p:nvPr/>
        </p:nvPicPr>
        <p:blipFill>
          <a:blip r:embed="rId6">
            <a:alphaModFix/>
          </a:blip>
          <a:stretch>
            <a:fillRect/>
          </a:stretch>
        </p:blipFill>
        <p:spPr>
          <a:xfrm>
            <a:off x="5287327" y="3398302"/>
            <a:ext cx="1080500" cy="941673"/>
          </a:xfrm>
          <a:prstGeom prst="rect">
            <a:avLst/>
          </a:prstGeom>
          <a:noFill/>
          <a:ln>
            <a:noFill/>
          </a:ln>
        </p:spPr>
      </p:pic>
      <p:pic>
        <p:nvPicPr>
          <p:cNvPr id="116" name="Google Shape;116;p17"/>
          <p:cNvPicPr preferRelativeResize="0"/>
          <p:nvPr/>
        </p:nvPicPr>
        <p:blipFill>
          <a:blip r:embed="rId7">
            <a:alphaModFix/>
          </a:blip>
          <a:stretch>
            <a:fillRect/>
          </a:stretch>
        </p:blipFill>
        <p:spPr>
          <a:xfrm>
            <a:off x="6738425" y="2078875"/>
            <a:ext cx="1080500" cy="108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Inspirations </a:t>
            </a:r>
            <a:endParaRPr/>
          </a:p>
        </p:txBody>
      </p:sp>
      <p:sp>
        <p:nvSpPr>
          <p:cNvPr id="122" name="Google Shape;122;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18"/>
          <p:cNvPicPr preferRelativeResize="0"/>
          <p:nvPr/>
        </p:nvPicPr>
        <p:blipFill>
          <a:blip r:embed="rId3">
            <a:alphaModFix/>
          </a:blip>
          <a:stretch>
            <a:fillRect/>
          </a:stretch>
        </p:blipFill>
        <p:spPr>
          <a:xfrm>
            <a:off x="729450" y="2078870"/>
            <a:ext cx="2738950" cy="1280175"/>
          </a:xfrm>
          <a:prstGeom prst="rect">
            <a:avLst/>
          </a:prstGeom>
          <a:noFill/>
          <a:ln>
            <a:noFill/>
          </a:ln>
        </p:spPr>
      </p:pic>
      <p:pic>
        <p:nvPicPr>
          <p:cNvPr id="124" name="Google Shape;124;p18"/>
          <p:cNvPicPr preferRelativeResize="0"/>
          <p:nvPr/>
        </p:nvPicPr>
        <p:blipFill>
          <a:blip r:embed="rId4">
            <a:alphaModFix/>
          </a:blip>
          <a:stretch>
            <a:fillRect/>
          </a:stretch>
        </p:blipFill>
        <p:spPr>
          <a:xfrm>
            <a:off x="3629645" y="2078870"/>
            <a:ext cx="2781688" cy="1280175"/>
          </a:xfrm>
          <a:prstGeom prst="rect">
            <a:avLst/>
          </a:prstGeom>
          <a:noFill/>
          <a:ln>
            <a:noFill/>
          </a:ln>
        </p:spPr>
      </p:pic>
      <p:pic>
        <p:nvPicPr>
          <p:cNvPr id="125" name="Google Shape;125;p18"/>
          <p:cNvPicPr preferRelativeResize="0"/>
          <p:nvPr/>
        </p:nvPicPr>
        <p:blipFill>
          <a:blip r:embed="rId5">
            <a:alphaModFix/>
          </a:blip>
          <a:stretch>
            <a:fillRect/>
          </a:stretch>
        </p:blipFill>
        <p:spPr>
          <a:xfrm>
            <a:off x="729438" y="3493395"/>
            <a:ext cx="2738979" cy="128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methodology used </a:t>
            </a:r>
            <a:endParaRPr/>
          </a:p>
        </p:txBody>
      </p:sp>
      <p:sp>
        <p:nvSpPr>
          <p:cNvPr id="131" name="Google Shape;131;p19"/>
          <p:cNvSpPr txBox="1"/>
          <p:nvPr>
            <p:ph idx="1" type="body"/>
          </p:nvPr>
        </p:nvSpPr>
        <p:spPr>
          <a:xfrm>
            <a:off x="729450" y="2281775"/>
            <a:ext cx="7688700" cy="261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Agile methodology was used:</a:t>
            </a:r>
            <a:endParaRPr sz="1800"/>
          </a:p>
          <a:p>
            <a:pPr indent="-342900" lvl="0" marL="457200" rtl="0" algn="l">
              <a:lnSpc>
                <a:spcPct val="100000"/>
              </a:lnSpc>
              <a:spcBef>
                <a:spcPts val="0"/>
              </a:spcBef>
              <a:spcAft>
                <a:spcPts val="0"/>
              </a:spcAft>
              <a:buSzPts val="1800"/>
              <a:buChar char="●"/>
            </a:pPr>
            <a:r>
              <a:rPr lang="en" sz="1800"/>
              <a:t>Fall semester we used bi-weekly sprints</a:t>
            </a:r>
            <a:endParaRPr sz="1800"/>
          </a:p>
          <a:p>
            <a:pPr indent="-342900" lvl="0" marL="457200" rtl="0" algn="l">
              <a:lnSpc>
                <a:spcPct val="100000"/>
              </a:lnSpc>
              <a:spcBef>
                <a:spcPts val="0"/>
              </a:spcBef>
              <a:spcAft>
                <a:spcPts val="0"/>
              </a:spcAft>
              <a:buSzPts val="1800"/>
              <a:buChar char="●"/>
            </a:pPr>
            <a:r>
              <a:rPr lang="en" sz="1800"/>
              <a:t>Start of winter semester was still bi-weekly  sprints that then degraded into weekly then this last month or so  every few day sprints</a:t>
            </a:r>
            <a:endParaRPr sz="1800"/>
          </a:p>
          <a:p>
            <a:pPr indent="0" lvl="0" marL="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p:txBody>
      </p:sp>
      <p:pic>
        <p:nvPicPr>
          <p:cNvPr id="132" name="Google Shape;132;p19"/>
          <p:cNvPicPr preferRelativeResize="0"/>
          <p:nvPr/>
        </p:nvPicPr>
        <p:blipFill>
          <a:blip r:embed="rId3">
            <a:alphaModFix/>
          </a:blip>
          <a:stretch>
            <a:fillRect/>
          </a:stretch>
        </p:blipFill>
        <p:spPr>
          <a:xfrm>
            <a:off x="5385800" y="456247"/>
            <a:ext cx="3424018" cy="2513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tracking </a:t>
            </a:r>
            <a:endParaRPr/>
          </a:p>
        </p:txBody>
      </p:sp>
      <p:sp>
        <p:nvSpPr>
          <p:cNvPr id="138" name="Google Shape;138;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Fall</a:t>
            </a:r>
            <a:r>
              <a:rPr lang="en" sz="1800"/>
              <a:t> semester a google document was used to keep track of meeting minutes as well as upcoming tasks. </a:t>
            </a:r>
            <a:endParaRPr sz="1800"/>
          </a:p>
          <a:p>
            <a:pPr indent="-342900" lvl="0" marL="457200" rtl="0" algn="l">
              <a:spcBef>
                <a:spcPts val="0"/>
              </a:spcBef>
              <a:spcAft>
                <a:spcPts val="0"/>
              </a:spcAft>
              <a:buSzPts val="1800"/>
              <a:buChar char="●"/>
            </a:pPr>
            <a:r>
              <a:rPr lang="en" sz="1800"/>
              <a:t>Winter semester these task were taken over by a oneNote due to </a:t>
            </a:r>
            <a:r>
              <a:rPr lang="en" sz="1800"/>
              <a:t>convenience</a:t>
            </a:r>
            <a:r>
              <a:rPr lang="en" sz="1800"/>
              <a:t>  and </a:t>
            </a:r>
            <a:r>
              <a:rPr lang="en" sz="1800"/>
              <a:t>because my project partner had dropped out to the class so I was the only person who would have to access  it</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44" name="Google Shape;144;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Fall semesters was spent:</a:t>
            </a:r>
            <a:endParaRPr sz="1800"/>
          </a:p>
          <a:p>
            <a:pPr indent="-342900" lvl="0" marL="457200" rtl="0" algn="l">
              <a:spcBef>
                <a:spcPts val="1600"/>
              </a:spcBef>
              <a:spcAft>
                <a:spcPts val="0"/>
              </a:spcAft>
              <a:buSzPts val="1800"/>
              <a:buChar char="●"/>
            </a:pPr>
            <a:r>
              <a:rPr lang="en" sz="1800"/>
              <a:t>Creating NPC Profiles/rough sketching them out</a:t>
            </a:r>
            <a:endParaRPr sz="1800"/>
          </a:p>
          <a:p>
            <a:pPr indent="-342900" lvl="0" marL="457200" rtl="0" algn="l">
              <a:spcBef>
                <a:spcPts val="0"/>
              </a:spcBef>
              <a:spcAft>
                <a:spcPts val="0"/>
              </a:spcAft>
              <a:buSzPts val="1800"/>
              <a:buChar char="●"/>
            </a:pPr>
            <a:r>
              <a:rPr lang="en" sz="1800"/>
              <a:t>Creating Lofi levels </a:t>
            </a:r>
            <a:endParaRPr sz="1800"/>
          </a:p>
          <a:p>
            <a:pPr indent="-342900" lvl="0" marL="457200" rtl="0" algn="l">
              <a:spcBef>
                <a:spcPts val="0"/>
              </a:spcBef>
              <a:spcAft>
                <a:spcPts val="0"/>
              </a:spcAft>
              <a:buSzPts val="1800"/>
              <a:buChar char="●"/>
            </a:pPr>
            <a:r>
              <a:rPr lang="en" sz="1800"/>
              <a:t>Storyboarding NPC interactions with the player </a:t>
            </a:r>
            <a:endParaRPr sz="1800"/>
          </a:p>
          <a:p>
            <a:pPr indent="-342900" lvl="0" marL="457200" rtl="0" algn="l">
              <a:spcBef>
                <a:spcPts val="0"/>
              </a:spcBef>
              <a:spcAft>
                <a:spcPts val="0"/>
              </a:spcAft>
              <a:buSzPts val="1800"/>
              <a:buChar char="●"/>
            </a:pPr>
            <a:r>
              <a:rPr lang="en" sz="1800"/>
              <a:t>Writing the first draft of the Script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